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99" r:id="rId3"/>
    <p:sldId id="257" r:id="rId4"/>
    <p:sldId id="300" r:id="rId5"/>
    <p:sldId id="282" r:id="rId6"/>
    <p:sldId id="291" r:id="rId7"/>
    <p:sldId id="303" r:id="rId8"/>
    <p:sldId id="304" r:id="rId9"/>
    <p:sldId id="302" r:id="rId10"/>
    <p:sldId id="305" r:id="rId11"/>
    <p:sldId id="301" r:id="rId12"/>
    <p:sldId id="295" r:id="rId13"/>
    <p:sldId id="306" r:id="rId14"/>
    <p:sldId id="307" r:id="rId15"/>
    <p:sldId id="308" r:id="rId16"/>
    <p:sldId id="309" r:id="rId17"/>
    <p:sldId id="310" r:id="rId18"/>
    <p:sldId id="311" r:id="rId19"/>
    <p:sldId id="286" r:id="rId20"/>
    <p:sldId id="288" r:id="rId21"/>
    <p:sldId id="278" r:id="rId22"/>
    <p:sldId id="296" r:id="rId23"/>
    <p:sldId id="290" r:id="rId24"/>
    <p:sldId id="289" r:id="rId25"/>
    <p:sldId id="297" r:id="rId26"/>
    <p:sldId id="312" r:id="rId27"/>
    <p:sldId id="314" r:id="rId28"/>
    <p:sldId id="271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1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037E355-2C2E-73AC-BF9F-54C610CDB0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7A4CFA-3454-B386-A87F-B905B440F0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4826B-021B-41E8-A6C1-DF845C99CD6D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36C58C-04DF-11B2-C65E-7463092A1A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C79F71-9658-EC56-9633-D2DCD94E9D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A77CB-9A65-4E7F-A909-6CBB159747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54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13407-FE26-4FBF-A17D-E56551876984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BE903-2ABB-47BD-AC73-6781CC82AC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8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C1A1B-C8FF-F728-E94D-DAA4A8CA0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8F1DDB-49C3-B962-6895-011D19873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67CB9D-EC0F-1A1B-ABEC-0A6A9A1B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16A1-3379-4234-AB7C-8EFD0217C7A3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D6B438-A8A4-1B10-FA11-1C19FAA6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A44383-4D5B-909A-A077-2EBC1F2E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68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0B219-3184-0C63-0181-84A8ACBB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847085-EF02-D7D8-09DE-201C6B734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1F4BDF-F7B6-6223-11F8-3AB1A2C4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7DF1-61AD-467F-A30F-94FA55FC7E89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140A4E-3D44-BF70-F4AE-4D676E2B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F588EA-E3E1-C1E8-6A93-12492936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32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9F5D541-64EF-E37B-CA7D-BA97A3457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A7E5BD-F08C-BD7F-D07F-A56AA0103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87CFB-6FB2-5AF8-B7CF-20A93853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B1C6-B0A1-4750-A4B4-0FDB628B1ACF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D0C1E2-3CFA-4176-DB03-7E962658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40BAB1-4589-A019-737C-6BBE905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4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14ACF-7155-688D-65D4-8B347B80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D3BFC0-1290-B0AB-5820-5FA4C15A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5DD656-8A77-CB5E-3BF4-B2976CA0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10710797" cy="365125"/>
          </a:xfrm>
        </p:spPr>
        <p:txBody>
          <a:bodyPr/>
          <a:lstStyle>
            <a:lvl1pPr algn="l">
              <a:defRPr sz="1150">
                <a:solidFill>
                  <a:schemeClr val="tx1"/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58F944-EA4B-3503-8BC9-B228FD6C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476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85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E346A-4442-838D-3A32-6611E171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E2480-2767-C3EF-FB4C-2188D7E0D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D756D9-EF00-1420-7765-727228ED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A555-6D18-494A-808B-4BFECDC5C9DC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EB54F4-D270-1087-91E4-6636DC6E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216B2-8C31-9049-B0CB-AB9E41ED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2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F1A480-BCBA-1C5E-FBB5-07DCE95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133A8F-DF14-E628-22DB-99975CDA5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56E52A-B5B4-EFC0-C483-BC370A99D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88804D-E99B-288B-0153-DEF305C6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62A8-3DC3-42C9-8216-C70A05D42A97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5519A7-15EB-D52E-746D-430331C7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4BCAAE-D150-1F8B-C918-79B0D117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73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A1C44-2B2E-15C6-D413-D8BF52E4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BC383D-D68C-56AF-3D28-CE9DC84C2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87902-8CC2-2FAC-5D26-CB52331CC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EA777F-8F55-0F25-7FE7-85588557D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F969A3-89C4-13C5-0D2C-F8B055CB9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BC492E-0CFB-9FE7-2479-B53CCCC9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35F5-8105-48B5-AF50-67976F64BDB6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926B0B6-42DD-FD37-6AB5-1BD5F5FA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E3C723E-B6C4-5D8A-6EF8-0721C457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55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2D085-C2C8-DD1F-B988-B821C48F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103E03-F5F5-0CEC-90A3-50F7EE02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8D34-78E1-4482-8B17-C6B5B1717A1E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A85863-FB3A-CF0D-F398-63C12D56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24F62F-7DC1-7D0E-B569-F7B214C3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31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529035-CE67-A985-6C02-ADF95D0D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B6DE-D291-4D9F-A42B-293C76D81C72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A16A0B-9DEB-B6A2-1849-753D8A4C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92B520-FD8F-86DF-E346-C6E97538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79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C6B14-8740-96F9-DA31-5B915ACE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D29219-69F4-FA1A-BE25-DAB756F21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8F8509-BF58-05FB-0061-1AC4235BD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BFC0E7-5F9B-46AE-DB21-14F6C57D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2EB-6F98-4CC0-8482-0ED4AC9D3EF6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82A5D1-D1B6-313B-AB73-3612355F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3CF6FD-72EE-5CB2-1CAF-339A2055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05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8C136-7A0B-3060-6701-055B99CD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64E796-535B-28E1-45C6-8DF073B0A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156F99-4DDA-E185-BEB3-E1C7A30D6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3E54DE-1AC0-C6D4-0AC4-A2D3486C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4576-4488-4CC7-A1B8-6A39652E5EDE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170277-A69A-FC30-0754-34BEE72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3925EC-DD54-0207-9EC7-5A253682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4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9696AA-9642-EC7F-0510-D2E280CA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24AFE-3C75-6F05-E75B-5B3B937CC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38021B-046C-406A-7BAB-715B3F854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8841-5538-495A-8947-DFF7EC68ED43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986091-7C54-222A-23C1-61F29B2C8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911C38-A529-8CCE-74DE-0A5D3F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653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25.gif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8561C-DF5D-62BD-E01B-7F4BF7AF9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 Cycloid Reducer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006206-FDFD-E78A-7F03-C8CED158F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932"/>
            <a:ext cx="9144000" cy="1655762"/>
          </a:xfrm>
        </p:spPr>
        <p:txBody>
          <a:bodyPr/>
          <a:lstStyle/>
          <a:p>
            <a:r>
              <a:rPr lang="zh-TW" altLang="en-US" dirty="0"/>
              <a:t>周奕彬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C6D1D-42CB-CC0B-5506-2380EB5B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90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3"/>
    </mc:Choice>
    <mc:Fallback xmlns="">
      <p:transition spd="slow" advTm="609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14B5144-5FAE-891A-E479-53549A1F4C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17084001"/>
                  </p:ext>
                </p:extLst>
              </p:nvPr>
            </p:nvGraphicFramePr>
            <p:xfrm>
              <a:off x="838200" y="1690688"/>
              <a:ext cx="10515600" cy="41946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0">
                      <a:extLst>
                        <a:ext uri="{9D8B030D-6E8A-4147-A177-3AD203B41FA5}">
                          <a16:colId xmlns:a16="http://schemas.microsoft.com/office/drawing/2014/main" val="380390305"/>
                        </a:ext>
                      </a:extLst>
                    </a:gridCol>
                  </a:tblGrid>
                  <a:tr h="13308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3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Ecos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∅)(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3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1) +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Lcos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a:rPr lang="en-US" altLang="zh-TW" sz="3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Esin</m:t>
                                </m:r>
                                <m:d>
                                  <m:d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∅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zh-TW" sz="3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Lsin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66210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</m:t>
                                </m:r>
                                <m: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RENcos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((1</m:t>
                                    </m:r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)∅)</m:t>
                                    </m:r>
                                  </m:e>
                                </m:rad>
                                <m:r>
                                  <a:rPr lang="en-US" altLang="zh-TW" sz="3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Rr</m:t>
                                </m:r>
                              </m:oMath>
                            </m:oMathPara>
                          </a14:m>
                          <a:endParaRPr lang="zh-TW" altLang="en-US" sz="32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742147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)∅)</m:t>
                                        </m:r>
                                      </m:num>
                                      <m:den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/(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 ∅))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57687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14B5144-5FAE-891A-E479-53549A1F4C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17084001"/>
                  </p:ext>
                </p:extLst>
              </p:nvPr>
            </p:nvGraphicFramePr>
            <p:xfrm>
              <a:off x="838200" y="1690688"/>
              <a:ext cx="10515600" cy="41946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0">
                      <a:extLst>
                        <a:ext uri="{9D8B030D-6E8A-4147-A177-3AD203B41FA5}">
                          <a16:colId xmlns:a16="http://schemas.microsoft.com/office/drawing/2014/main" val="380390305"/>
                        </a:ext>
                      </a:extLst>
                    </a:gridCol>
                  </a:tblGrid>
                  <a:tr h="133080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457" r="-116" b="-215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66210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93617" r="-116" b="-10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742147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193617" r="-116" b="-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57687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CEF3-AC74-8BD3-1212-7E9F3238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3C35AE-718B-6ADC-7E33-BBE1A16B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CA5A875-1911-C29B-62A9-EEAB0D15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</p:spTree>
    <p:extLst>
      <p:ext uri="{BB962C8B-B14F-4D97-AF65-F5344CB8AC3E}">
        <p14:creationId xmlns:p14="http://schemas.microsoft.com/office/powerpoint/2010/main" val="973642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2F2962-BF78-1F49-4691-4CA01CE2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新輪廓解析式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E86103-6E31-02B4-F1D9-E731A19C2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原內擺線解析式 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3149D1-F94D-D311-88DC-B7ADCB6FA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D5BBE9-E919-6B7F-330A-BEDEB36E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11EC979-32CD-6A34-21A0-4041B821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2" y="2642691"/>
            <a:ext cx="7636376" cy="149273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2F5B8CD-FDFE-D90C-E136-80B789874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830" y="4385369"/>
            <a:ext cx="7072340" cy="131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68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664F1-C351-2284-392B-D83F2137F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5C4FAD5-1D37-C2CE-D52F-4F8CC54E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B05CA8-BAE3-6456-A0CE-3D30E0A8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F7B49FB-7656-22E6-5206-F1067F93C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765" y="1358129"/>
            <a:ext cx="76485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21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3B5F4D2-4E3E-6D2A-8421-DB69A08A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79" y="1676943"/>
            <a:ext cx="6743700" cy="41814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CADDE1-74F5-8EB9-0436-8F03BE2A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FF7D0F9-DDCB-1ED6-320C-91FC9AE8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E38973-FA71-9795-4B2E-EB29074E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6">
                <a:extLst>
                  <a:ext uri="{FF2B5EF4-FFF2-40B4-BE49-F238E27FC236}">
                    <a16:creationId xmlns:a16="http://schemas.microsoft.com/office/drawing/2014/main" id="{D7A86AF4-CAD8-EE1A-9FF1-AAD51D1CAC3C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941428" y="1676943"/>
                <a:ext cx="5107140" cy="4478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12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m:rPr>
                            <m:sty m:val="p"/>
                          </m:rP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R</m:t>
                        </m:r>
                      </m:e>
                    </m:acc>
                    <m:r>
                      <a:rPr lang="en-US" altLang="zh-TW" b="0" i="1" kern="0" smtClea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TW" b="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𝑅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</m:e>
                    </m:acc>
                  </m:oMath>
                </a14:m>
                <a:endParaRPr lang="en-US" altLang="zh-TW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zh-TW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12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 </a:t>
                </a: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m:rPr>
                            <m:sty m:val="p"/>
                          </m:rP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R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+</m:t>
                    </m:r>
                    <m:r>
                      <a:rPr lang="zh-TW" altLang="en-US" i="1" kern="0" smtClea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m:rPr>
                            <m:sty m:val="p"/>
                          </m:rP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R</m:t>
                        </m:r>
                      </m:e>
                    </m:acc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L</a:t>
                </a:r>
                <a:endParaRPr lang="en-US" altLang="zh-TW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6">
                <a:extLst>
                  <a:ext uri="{FF2B5EF4-FFF2-40B4-BE49-F238E27FC236}">
                    <a16:creationId xmlns:a16="http://schemas.microsoft.com/office/drawing/2014/main" id="{D7A86AF4-CAD8-EE1A-9FF1-AAD51D1CAC3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41428" y="1676943"/>
                <a:ext cx="5107140" cy="4478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48"/>
    </mc:Choice>
    <mc:Fallback xmlns="">
      <p:transition spd="slow" advTm="2834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A0E4E14-1BAC-AE15-D72A-0441E3D2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79" y="1676943"/>
            <a:ext cx="6743700" cy="41814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7148" y="1276163"/>
                <a:ext cx="519485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12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</m:e>
                    </m:acc>
                  </m:oMath>
                </a14:m>
                <a:endParaRPr lang="en-US" altLang="zh-TW" sz="2800" i="1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endParaRPr lang="en-US" altLang="zh-TW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</m:t>
                        </m:r>
                      </m:e>
                      <m:sub>
                        <m: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r>
                      <m:rPr>
                        <m:sty m:val="p"/>
                      </m:rPr>
                      <a:rPr lang="en-US" altLang="zh-TW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m:rPr>
                        <m:sty m:val="p"/>
                      </m:rP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cos</m:t>
                    </m:r>
                    <m:d>
                      <m:dPr>
                        <m:ctrlP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∅</m:t>
                        </m:r>
                        <m:r>
                          <a:rPr lang="en-US" altLang="zh-TW" sz="2800" b="0" i="0" kern="1200" baseline="-250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</m:d>
                  </m:oMath>
                </a14:m>
                <a:endParaRPr lang="en-US" altLang="zh-TW" sz="2800" b="0" i="1" kern="1200" baseline="-250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  + </m:t>
                      </m:r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Lcos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∅</m:t>
                          </m:r>
                          <m:r>
                            <a:rPr lang="en-US" altLang="zh-TW" baseline="-250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="0" i="0" baseline="-250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i="1" baseline="-250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i="1" baseline="-250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altLang="zh-TW" i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Qs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in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altLang="zh-TW" i="1" baseline="-250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  + </m:t>
                      </m:r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Lsin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∅</m:t>
                          </m:r>
                          <m:r>
                            <a:rPr lang="en-US" altLang="zh-TW" baseline="-250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i="1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i="1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148" y="1276163"/>
                <a:ext cx="5194852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462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70A3364-6A91-E003-D1AE-567E036A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690689"/>
            <a:ext cx="6335284" cy="392823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5945" y="1479137"/>
                <a:ext cx="6650805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sz="32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sz="3200" i="1" kern="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sz="3200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sz="3200" i="1" kern="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sz="3200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  <m:r>
                      <a:rPr lang="en-US" altLang="zh-TW" sz="3200" i="1" ker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+</m:t>
                    </m:r>
                    <m:r>
                      <a:rPr lang="zh-TW" altLang="en-US" sz="3200" i="1" ker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TW" altLang="zh-TW" sz="3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sz="3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  <m:r>
                          <a:rPr lang="en-US" altLang="zh-TW" sz="3200" i="1" kern="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sz="3200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TW" altLang="en-US" sz="3200" dirty="0"/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L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TW" sz="3000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zh-TW" sz="30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TW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30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TW" sz="3000" b="0" i="0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30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30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3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30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TW" sz="3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sz="3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altLang="zh-TW" sz="3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3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TW" sz="3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(∅2</m:t>
                        </m:r>
                        <m:r>
                          <a:rPr lang="en-US" altLang="zh-TW" sz="30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3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3000" i="1" baseline="-250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altLang="zh-TW" sz="3000" i="1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30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30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30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30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30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Rr</m:t>
                      </m:r>
                    </m:oMath>
                  </m:oMathPara>
                </a14:m>
                <a:endParaRPr lang="en-US" altLang="zh-TW" sz="3000" kern="1200" baseline="-250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</a:endParaRPr>
              </a:p>
              <a:p>
                <a:endParaRPr lang="en-US" altLang="zh-TW" sz="30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945" y="1479137"/>
                <a:ext cx="6650805" cy="4351338"/>
              </a:xfrm>
              <a:prstGeom prst="rect">
                <a:avLst/>
              </a:prstGeom>
              <a:blipFill>
                <a:blip r:embed="rId3"/>
                <a:stretch>
                  <a:fillRect l="-2108" t="-29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863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8885" y="1512326"/>
                <a:ext cx="804407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sz="3200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altLang="zh-TW" sz="320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TW" altLang="zh-TW" sz="32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zh-TW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zh-TW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32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TW" sz="3200" b="0" i="0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32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32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32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(∅</m:t>
                            </m:r>
                            <m:r>
                              <a:rPr lang="en-US" altLang="zh-TW" sz="32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32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zh-TW" altLang="zh-TW" sz="3200" kern="1200" dirty="0">
                  <a:solidFill>
                    <a:schemeClr val="dk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32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85" y="1512326"/>
                <a:ext cx="8044070" cy="4351338"/>
              </a:xfrm>
              <a:prstGeom prst="rect">
                <a:avLst/>
              </a:prstGeom>
              <a:blipFill>
                <a:blip r:embed="rId2"/>
                <a:stretch>
                  <a:fillRect l="-17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0290A3C4-E8AB-EDF2-170F-D77CC021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690689"/>
            <a:ext cx="6335284" cy="392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75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825" y="1571824"/>
                <a:ext cx="11463131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altLang="zh-TW" sz="29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900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Lcos</m:t>
                    </m:r>
                    <m:d>
                      <m:dPr>
                        <m:ctrlP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900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TW" altLang="en-US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e>
                    </m:d>
                  </m:oMath>
                </a14:m>
                <a:endParaRPr lang="en-US" altLang="zh-TW" sz="29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Qsin</m:t>
                    </m:r>
                    <m:d>
                      <m:dPr>
                        <m:ctrlP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900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Lsin</m:t>
                    </m:r>
                    <m:d>
                      <m:dPr>
                        <m:ctrlP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900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TW" altLang="en-US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e>
                    </m:d>
                  </m:oMath>
                </a14:m>
                <a:endParaRPr lang="en-US" altLang="zh-TW" sz="29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sz="2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zh-TW" altLang="en-US" sz="2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TW" sz="2900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TW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(∅2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900" i="1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zh-TW" altLang="en-US" sz="29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9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Rr</m:t>
                    </m:r>
                  </m:oMath>
                </a14:m>
                <a:endParaRPr lang="en-US" altLang="zh-TW" sz="2900" baseline="-250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TW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zh-TW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zh-TW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(∅2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m:rPr>
                                <m:sty m:val="p"/>
                              </m:r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(∅2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altLang="zh-TW" sz="2900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dirty="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TW" baseline="-250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b="0" i="0" baseline="-250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TW" baseline="-250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TW" alt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  <a:p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5" y="1571824"/>
                <a:ext cx="11463131" cy="4351338"/>
              </a:xfrm>
              <a:prstGeom prst="rect">
                <a:avLst/>
              </a:prstGeom>
              <a:blipFill>
                <a:blip r:embed="rId2"/>
                <a:stretch>
                  <a:fillRect l="-10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75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14B5144-5FAE-891A-E479-53549A1F4C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45795261"/>
                  </p:ext>
                </p:extLst>
              </p:nvPr>
            </p:nvGraphicFramePr>
            <p:xfrm>
              <a:off x="838200" y="1690688"/>
              <a:ext cx="10515600" cy="44568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0">
                      <a:extLst>
                        <a:ext uri="{9D8B030D-6E8A-4147-A177-3AD203B41FA5}">
                          <a16:colId xmlns:a16="http://schemas.microsoft.com/office/drawing/2014/main" val="380390305"/>
                        </a:ext>
                      </a:extLst>
                    </a:gridCol>
                  </a:tblGrid>
                  <a:tr h="13308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3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Ecos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∅)(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3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1) +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Lcos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</m:t>
                                </m:r>
                                <m:r>
                                  <a:rPr lang="en-US" altLang="zh-TW" sz="3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3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a:rPr lang="en-US" altLang="zh-TW" sz="3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Esin</m:t>
                                </m:r>
                                <m:d>
                                  <m:d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∅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zh-TW" sz="3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Lsin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66210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</m:t>
                                </m:r>
                                <m: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REN</m:t>
                                    </m:r>
                                    <m:r>
                                      <a:rPr lang="zh-TW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cos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((1</m:t>
                                    </m:r>
                                    <m:r>
                                      <a:rPr lang="en-US" altLang="zh-TW" sz="3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)∅)</m:t>
                                    </m:r>
                                  </m:e>
                                </m:rad>
                                <m:r>
                                  <a:rPr lang="en-US" altLang="zh-TW" sz="3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Rr</m:t>
                                </m:r>
                              </m:oMath>
                            </m:oMathPara>
                          </a14:m>
                          <a:endParaRPr lang="zh-TW" altLang="en-US" sz="3200" baseline="-25000" dirty="0"/>
                        </a:p>
                        <a:p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742147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32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32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)∅)</m:t>
                                        </m:r>
                                      </m:num>
                                      <m:den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/(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32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 ∅))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57687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14B5144-5FAE-891A-E479-53549A1F4C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45795261"/>
                  </p:ext>
                </p:extLst>
              </p:nvPr>
            </p:nvGraphicFramePr>
            <p:xfrm>
              <a:off x="838200" y="1690688"/>
              <a:ext cx="10515600" cy="44568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0">
                      <a:extLst>
                        <a:ext uri="{9D8B030D-6E8A-4147-A177-3AD203B41FA5}">
                          <a16:colId xmlns:a16="http://schemas.microsoft.com/office/drawing/2014/main" val="380390305"/>
                        </a:ext>
                      </a:extLst>
                    </a:gridCol>
                  </a:tblGrid>
                  <a:tr h="159296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382" r="-116" b="-1801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66210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111915" r="-116" b="-10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742147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211915" r="-116" b="-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57687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CEF3-AC74-8BD3-1212-7E9F3238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3C35AE-718B-6ADC-7E33-BBE1A16B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CA5A875-1911-C29B-62A9-EEAB0D15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</p:spTree>
    <p:extLst>
      <p:ext uri="{BB962C8B-B14F-4D97-AF65-F5344CB8AC3E}">
        <p14:creationId xmlns:p14="http://schemas.microsoft.com/office/powerpoint/2010/main" val="910468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AE32E5B-D239-0869-A571-D0EE1698E01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40367511"/>
                  </p:ext>
                </p:extLst>
              </p:nvPr>
            </p:nvGraphicFramePr>
            <p:xfrm>
              <a:off x="537882" y="490887"/>
              <a:ext cx="11034167" cy="5444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96662">
                      <a:extLst>
                        <a:ext uri="{9D8B030D-6E8A-4147-A177-3AD203B41FA5}">
                          <a16:colId xmlns:a16="http://schemas.microsoft.com/office/drawing/2014/main" val="2775228642"/>
                        </a:ext>
                      </a:extLst>
                    </a:gridCol>
                    <a:gridCol w="2861456">
                      <a:extLst>
                        <a:ext uri="{9D8B030D-6E8A-4147-A177-3AD203B41FA5}">
                          <a16:colId xmlns:a16="http://schemas.microsoft.com/office/drawing/2014/main" val="4232455237"/>
                        </a:ext>
                      </a:extLst>
                    </a:gridCol>
                    <a:gridCol w="2531868">
                      <a:extLst>
                        <a:ext uri="{9D8B030D-6E8A-4147-A177-3AD203B41FA5}">
                          <a16:colId xmlns:a16="http://schemas.microsoft.com/office/drawing/2014/main" val="1271493402"/>
                        </a:ext>
                      </a:extLst>
                    </a:gridCol>
                    <a:gridCol w="2944181">
                      <a:extLst>
                        <a:ext uri="{9D8B030D-6E8A-4147-A177-3AD203B41FA5}">
                          <a16:colId xmlns:a16="http://schemas.microsoft.com/office/drawing/2014/main" val="221636425"/>
                        </a:ext>
                      </a:extLst>
                    </a:gridCol>
                  </a:tblGrid>
                  <a:tr h="702365"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epicycloid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hypocycloid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5809335"/>
                      </a:ext>
                    </a:extLst>
                  </a:tr>
                  <a:tr h="7023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  <m:r>
                                <a:rPr lang="en-US" altLang="zh-TW" sz="2000" b="0" i="0" kern="1200" baseline="-250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oMath>
                          </a14:m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:r>
                            <a:rPr lang="zh-TW" alt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</m:oMath>
                          </a14:m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</m:t>
                                </m:r>
                                <m:r>
                                  <a:rPr lang="en-US" altLang="zh-TW" sz="2000" b="0" i="0" kern="1200" baseline="-250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=(1−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)∅</m:t>
                                </m:r>
                              </m:oMath>
                            </m:oMathPara>
                          </a14:m>
                          <a:endParaRPr lang="zh-TW" altLang="en-US" sz="200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  <m:r>
                                <a:rPr lang="en-US" altLang="zh-TW" sz="2000" b="0" i="0" kern="1200" baseline="-250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oMath>
                          </a14:m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:r>
                            <a:rPr lang="zh-TW" alt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</m:oMath>
                          </a14:m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</m:t>
                                </m:r>
                                <m:r>
                                  <a:rPr lang="en-US" altLang="zh-TW" sz="2000" b="0" i="0" kern="1200" baseline="-250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TW" altLang="en-US" sz="2000" baseline="-25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2037769"/>
                      </a:ext>
                    </a:extLst>
                  </a:tr>
                  <a:tr h="1175745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REN</m:t>
                                    </m:r>
                                    <m:r>
                                      <a:rPr lang="zh-TW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cos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((1</m:t>
                                    </m:r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)∅)</m:t>
                                    </m:r>
                                  </m:e>
                                </m:rad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Rr</m:t>
                                </m:r>
                              </m:oMath>
                            </m:oMathPara>
                          </a14:m>
                          <a:endParaRPr lang="zh-TW" altLang="en-US" sz="20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REN</m:t>
                                    </m:r>
                                    <m:r>
                                      <a:rPr lang="zh-TW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cos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((1</m:t>
                                    </m:r>
                                    <m:r>
                                      <a:rPr lang="en-US" altLang="zh-TW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)∅)</m:t>
                                    </m:r>
                                  </m:e>
                                </m:rad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Rr</m:t>
                                </m:r>
                              </m:oMath>
                            </m:oMathPara>
                          </a14:m>
                          <a:endParaRPr lang="zh-TW" altLang="en-US" sz="2000" baseline="-25000" dirty="0"/>
                        </a:p>
                        <a:p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76467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∅)(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1) +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Esin</m:t>
                                </m:r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∅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Lsin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∅)(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1) +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</m:t>
                                </m:r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Esin</m:t>
                                </m:r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∅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Lsin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3088958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)∅)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/(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 ∅))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)∅)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/(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 ∅))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974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AE32E5B-D239-0869-A571-D0EE1698E01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40367511"/>
                  </p:ext>
                </p:extLst>
              </p:nvPr>
            </p:nvGraphicFramePr>
            <p:xfrm>
              <a:off x="537882" y="490887"/>
              <a:ext cx="11034167" cy="5444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96662">
                      <a:extLst>
                        <a:ext uri="{9D8B030D-6E8A-4147-A177-3AD203B41FA5}">
                          <a16:colId xmlns:a16="http://schemas.microsoft.com/office/drawing/2014/main" val="2775228642"/>
                        </a:ext>
                      </a:extLst>
                    </a:gridCol>
                    <a:gridCol w="2861456">
                      <a:extLst>
                        <a:ext uri="{9D8B030D-6E8A-4147-A177-3AD203B41FA5}">
                          <a16:colId xmlns:a16="http://schemas.microsoft.com/office/drawing/2014/main" val="4232455237"/>
                        </a:ext>
                      </a:extLst>
                    </a:gridCol>
                    <a:gridCol w="2531868">
                      <a:extLst>
                        <a:ext uri="{9D8B030D-6E8A-4147-A177-3AD203B41FA5}">
                          <a16:colId xmlns:a16="http://schemas.microsoft.com/office/drawing/2014/main" val="1271493402"/>
                        </a:ext>
                      </a:extLst>
                    </a:gridCol>
                    <a:gridCol w="2944181">
                      <a:extLst>
                        <a:ext uri="{9D8B030D-6E8A-4147-A177-3AD203B41FA5}">
                          <a16:colId xmlns:a16="http://schemas.microsoft.com/office/drawing/2014/main" val="221636425"/>
                        </a:ext>
                      </a:extLst>
                    </a:gridCol>
                  </a:tblGrid>
                  <a:tr h="702365"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epicycloid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hypocycloid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5809335"/>
                      </a:ext>
                    </a:extLst>
                  </a:tr>
                  <a:tr h="70236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6" t="-103448" r="-309255" b="-573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4670" t="-103448" r="-192111" b="-573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9471" t="-103448" r="-116587" b="-573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5155" t="-103448" r="-414" b="-573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2037769"/>
                      </a:ext>
                    </a:extLst>
                  </a:tr>
                  <a:tr h="1175745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0" t="-122280" r="-98794" b="-24456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557" t="-122280" r="-222" b="-24456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76467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0" t="-182553" r="-98794" b="-100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557" t="-182553" r="-222" b="-100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3088958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0" t="-282553" r="-98794" b="-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557" t="-282553" r="-222" b="-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9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3BCE7D6-F6E0-93EB-9684-8B111A2CE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49475"/>
            <a:ext cx="10710797" cy="365125"/>
          </a:xfrm>
        </p:spPr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030EAF-76E1-2FE2-AA6B-64B608AF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36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32"/>
    </mc:Choice>
    <mc:Fallback xmlns="">
      <p:transition spd="slow" advTm="4523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298369-7BA0-5720-4B55-2090DFDD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8711BC-1BA8-5BD2-1611-82561BBCE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擺線減速機誤差分析</a:t>
            </a:r>
            <a:endParaRPr lang="en-US" altLang="zh-TW" dirty="0"/>
          </a:p>
          <a:p>
            <a:r>
              <a:rPr lang="zh-TW" altLang="en-US" dirty="0"/>
              <a:t>求等校連桿簡化分析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0BB366-872F-A751-33E1-E9FA3B8F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pic>
        <p:nvPicPr>
          <p:cNvPr id="6" name="2023-10-11 03-31-14">
            <a:hlinkClick r:id="" action="ppaction://media"/>
            <a:extLst>
              <a:ext uri="{FF2B5EF4-FFF2-40B4-BE49-F238E27FC236}">
                <a16:creationId xmlns:a16="http://schemas.microsoft.com/office/drawing/2014/main" id="{F6B11FED-AA4F-08F7-F914-FBD6439C28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83" end="580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3750" y="1253331"/>
            <a:ext cx="58023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8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7B61EC5-4984-A1B0-20B4-B4E6F5C95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8"/>
          <a:stretch/>
        </p:blipFill>
        <p:spPr>
          <a:xfrm>
            <a:off x="838200" y="1690688"/>
            <a:ext cx="6735197" cy="457893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2CB334-627B-89DC-D3C1-DB225AFF6E3F}"/>
              </a:ext>
            </a:extLst>
          </p:cNvPr>
          <p:cNvSpPr txBox="1"/>
          <p:nvPr/>
        </p:nvSpPr>
        <p:spPr>
          <a:xfrm>
            <a:off x="7534824" y="2136338"/>
            <a:ext cx="29931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N = 13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R</a:t>
            </a:r>
            <a:r>
              <a:rPr lang="en-US" altLang="zh-TW" sz="3600" b="0" i="0" baseline="-25000" dirty="0">
                <a:effectLst/>
                <a:latin typeface="Menlo"/>
              </a:rPr>
              <a:t>r</a:t>
            </a:r>
            <a:r>
              <a:rPr lang="en-US" altLang="zh-TW" sz="3600" b="0" i="0" dirty="0">
                <a:effectLst/>
                <a:latin typeface="Menlo"/>
              </a:rPr>
              <a:t> = 9</a:t>
            </a:r>
            <a:r>
              <a:rPr lang="zh-TW" altLang="en-US" sz="3600" b="0" i="0" dirty="0">
                <a:effectLst/>
                <a:latin typeface="Menlo"/>
              </a:rPr>
              <a:t> </a:t>
            </a:r>
            <a:r>
              <a:rPr lang="en-US" altLang="zh-TW" sz="3600" b="0" i="0" dirty="0">
                <a:effectLst/>
                <a:latin typeface="Menlo"/>
              </a:rPr>
              <a:t>mm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R = 120 mm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E =8 mm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773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3B02BBD-1388-8F71-4F92-3FF2124FF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8"/>
          <a:stretch/>
        </p:blipFill>
        <p:spPr>
          <a:xfrm>
            <a:off x="5456803" y="1419116"/>
            <a:ext cx="6735197" cy="457893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0352F96-D610-7E4A-49FA-B568D0A54C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3"/>
          <a:stretch/>
        </p:blipFill>
        <p:spPr>
          <a:xfrm>
            <a:off x="-359467" y="1524001"/>
            <a:ext cx="6553065" cy="447404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644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4"/>
    </mc:Choice>
    <mc:Fallback xmlns="">
      <p:transition spd="slow" advTm="1840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2023-10-11 03-31-14">
            <a:hlinkClick r:id="" action="ppaction://media"/>
            <a:extLst>
              <a:ext uri="{FF2B5EF4-FFF2-40B4-BE49-F238E27FC236}">
                <a16:creationId xmlns:a16="http://schemas.microsoft.com/office/drawing/2014/main" id="{DC565D50-C448-CD9F-7295-DCFDBC7E56B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83" end="580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6520" y="1468679"/>
            <a:ext cx="5017280" cy="376261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4C092D3-1F8C-D965-5234-9AFEF63D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等效連桿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B85063-78C0-3381-C458-DD2EB11B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9EE34D-5874-8081-7511-A61E0F3D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15DBAE72-3CD4-1BF6-6EF5-4B6FB4C09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7" b="9895"/>
          <a:stretch/>
        </p:blipFill>
        <p:spPr>
          <a:xfrm>
            <a:off x="294861" y="1626703"/>
            <a:ext cx="6594763" cy="3604593"/>
          </a:xfrm>
        </p:spPr>
      </p:pic>
    </p:spTree>
    <p:extLst>
      <p:ext uri="{BB962C8B-B14F-4D97-AF65-F5344CB8AC3E}">
        <p14:creationId xmlns:p14="http://schemas.microsoft.com/office/powerpoint/2010/main" val="24544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559F0F6-49FF-A291-37A4-1D2C0141F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0"/>
          <a:stretch/>
        </p:blipFill>
        <p:spPr>
          <a:xfrm>
            <a:off x="667105" y="1509113"/>
            <a:ext cx="6867719" cy="471941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7ADA7C5-739D-7429-9C55-B249EC448DAE}"/>
              </a:ext>
            </a:extLst>
          </p:cNvPr>
          <p:cNvSpPr txBox="1"/>
          <p:nvPr/>
        </p:nvSpPr>
        <p:spPr>
          <a:xfrm>
            <a:off x="7534824" y="2136338"/>
            <a:ext cx="29931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N = 13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R</a:t>
            </a:r>
            <a:r>
              <a:rPr lang="en-US" altLang="zh-TW" sz="3600" b="0" i="0" baseline="-25000" dirty="0">
                <a:effectLst/>
                <a:latin typeface="Menlo"/>
              </a:rPr>
              <a:t>r</a:t>
            </a:r>
            <a:r>
              <a:rPr lang="en-US" altLang="zh-TW" sz="3600" b="0" i="0" dirty="0">
                <a:effectLst/>
                <a:latin typeface="Menlo"/>
              </a:rPr>
              <a:t> = 9</a:t>
            </a:r>
            <a:r>
              <a:rPr lang="zh-TW" altLang="en-US" sz="3600" b="0" i="0" dirty="0">
                <a:effectLst/>
                <a:latin typeface="Menlo"/>
              </a:rPr>
              <a:t> </a:t>
            </a:r>
            <a:r>
              <a:rPr lang="en-US" altLang="zh-TW" sz="3600" b="0" i="0" dirty="0">
                <a:effectLst/>
                <a:latin typeface="Menlo"/>
              </a:rPr>
              <a:t>mm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R = 120 mm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E =8 mm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49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4"/>
    </mc:Choice>
    <mc:Fallback xmlns="">
      <p:transition spd="slow" advTm="1840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55E5390-1887-B6F1-864D-7A996A9D86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7"/>
          <a:stretch/>
        </p:blipFill>
        <p:spPr>
          <a:xfrm>
            <a:off x="200416" y="1413374"/>
            <a:ext cx="6799161" cy="465612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63ACC5C-1F46-3972-3F5D-2485346EFC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0"/>
          <a:stretch/>
        </p:blipFill>
        <p:spPr>
          <a:xfrm>
            <a:off x="5789653" y="1350087"/>
            <a:ext cx="6867719" cy="471941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523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4"/>
    </mc:Choice>
    <mc:Fallback xmlns="">
      <p:transition spd="slow" advTm="1840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2023-10-31 12-20-55">
            <a:hlinkClick r:id="" action="ppaction://media"/>
            <a:extLst>
              <a:ext uri="{FF2B5EF4-FFF2-40B4-BE49-F238E27FC236}">
                <a16:creationId xmlns:a16="http://schemas.microsoft.com/office/drawing/2014/main" id="{F19482D1-3973-7D86-DF9B-2A944320FC5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06" end="520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4306" y="875505"/>
            <a:ext cx="7287290" cy="5464969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45E03B-46A5-06B0-456E-54AEB7C2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1C3794-792D-0DDB-312C-7A1831AD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CC69A4F-D10F-0717-05F0-42F426069B9A}"/>
              </a:ext>
            </a:extLst>
          </p:cNvPr>
          <p:cNvSpPr txBox="1">
            <a:spLocks/>
          </p:cNvSpPr>
          <p:nvPr/>
        </p:nvSpPr>
        <p:spPr>
          <a:xfrm>
            <a:off x="935798" y="2127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等效連桿</a:t>
            </a:r>
          </a:p>
        </p:txBody>
      </p:sp>
      <p:pic>
        <p:nvPicPr>
          <p:cNvPr id="20" name="內容版面配置區 19">
            <a:extLst>
              <a:ext uri="{FF2B5EF4-FFF2-40B4-BE49-F238E27FC236}">
                <a16:creationId xmlns:a16="http://schemas.microsoft.com/office/drawing/2014/main" id="{38E3FE2C-4E23-628C-6893-2505DAFA7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5000" r="12485"/>
          <a:stretch/>
        </p:blipFill>
        <p:spPr>
          <a:xfrm>
            <a:off x="587106" y="1476725"/>
            <a:ext cx="5512904" cy="4879624"/>
          </a:xfrm>
        </p:spPr>
      </p:pic>
    </p:spTree>
    <p:extLst>
      <p:ext uri="{BB962C8B-B14F-4D97-AF65-F5344CB8AC3E}">
        <p14:creationId xmlns:p14="http://schemas.microsoft.com/office/powerpoint/2010/main" val="216449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位移方程式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C34D32-E7F1-5CF2-5093-78C9BEBB9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049EF0-BADC-69E6-6BDE-8FB7F10E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68" y="1413646"/>
            <a:ext cx="7597860" cy="51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0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3049EF0-BADC-69E6-6BDE-8FB7F10E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78" y="1649223"/>
            <a:ext cx="4577206" cy="308763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位移方程式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C34D32-E7F1-5CF2-5093-78C9BEBB9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1E541F-0970-701E-EEB2-3DC07A5FB59C}"/>
              </a:ext>
            </a:extLst>
          </p:cNvPr>
          <p:cNvSpPr txBox="1"/>
          <p:nvPr/>
        </p:nvSpPr>
        <p:spPr>
          <a:xfrm>
            <a:off x="6038024" y="1903947"/>
            <a:ext cx="386997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A(a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cosϕ, 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sinϕ)</a:t>
            </a:r>
          </a:p>
          <a:p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B(a­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cosψ, 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sinψ)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DA8952-540D-81A0-EA5D-6456C22A5C42}"/>
              </a:ext>
            </a:extLst>
          </p:cNvPr>
          <p:cNvSpPr txBox="1"/>
          <p:nvPr/>
        </p:nvSpPr>
        <p:spPr>
          <a:xfrm>
            <a:off x="1918785" y="5108842"/>
            <a:ext cx="82384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 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cosψ</a:t>
            </a:r>
            <a:r>
              <a:rPr lang="zh-TW" altLang="en-US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zh-TW" altLang="en-US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cosϕ)</a:t>
            </a:r>
            <a:r>
              <a:rPr lang="en-US" altLang="zh-TW" sz="32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(a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sinψ</a:t>
            </a:r>
            <a:r>
              <a:rPr lang="zh-TW" altLang="en-US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zh-TW" altLang="en-US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sinϕ)</a:t>
            </a:r>
            <a:r>
              <a:rPr lang="en-US" altLang="zh-TW" sz="32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 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32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7418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5684A-639B-1107-ED6E-52DAA223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F7F5FE-4F01-A145-0FB7-781369B2A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B04CB1-820D-9E7C-C432-72B20D7C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C60693-0045-A06A-74C7-3759B6BCE3C8}"/>
              </a:ext>
            </a:extLst>
          </p:cNvPr>
          <p:cNvSpPr txBox="1"/>
          <p:nvPr/>
        </p:nvSpPr>
        <p:spPr>
          <a:xfrm>
            <a:off x="838200" y="1704930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轉換角</a:t>
            </a: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將等效連桿參數代入位移方程式</a:t>
            </a: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做各接觸點誤差分析</a:t>
            </a:r>
          </a:p>
        </p:txBody>
      </p:sp>
    </p:spTree>
    <p:extLst>
      <p:ext uri="{BB962C8B-B14F-4D97-AF65-F5344CB8AC3E}">
        <p14:creationId xmlns:p14="http://schemas.microsoft.com/office/powerpoint/2010/main" val="4070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42"/>
    </mc:Choice>
    <mc:Fallback xmlns="">
      <p:transition spd="slow" advTm="1594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BEAC2-2577-B481-E776-0C27CC5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56331-8724-2164-369F-E4508207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新擺線輪輪廓解析式</a:t>
            </a:r>
            <a:endParaRPr lang="en-US" altLang="zh-TW" dirty="0"/>
          </a:p>
          <a:p>
            <a:r>
              <a:rPr lang="zh-TW" altLang="en-US" dirty="0"/>
              <a:t>等效連桿</a:t>
            </a:r>
            <a:r>
              <a:rPr lang="en-US" altLang="zh-TW" dirty="0"/>
              <a:t>&amp;</a:t>
            </a:r>
            <a:r>
              <a:rPr lang="zh-TW" altLang="en-US" dirty="0"/>
              <a:t>曲率半徑</a:t>
            </a:r>
            <a:endParaRPr lang="en-US" altLang="zh-TW" dirty="0"/>
          </a:p>
          <a:p>
            <a:r>
              <a:rPr lang="zh-TW" altLang="en-US" dirty="0"/>
              <a:t>位移方程式</a:t>
            </a:r>
            <a:endParaRPr lang="en-US" altLang="zh-TW" dirty="0"/>
          </a:p>
          <a:p>
            <a:r>
              <a:rPr lang="zh-TW" altLang="en-US" dirty="0"/>
              <a:t>未來目標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DF8FBE-4D53-3D44-6154-FF296117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254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88"/>
    </mc:Choice>
    <mc:Fallback xmlns="">
      <p:transition spd="slow" advTm="1258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2F2962-BF78-1F49-4691-4CA01CE2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新輪廓解析式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E86103-6E31-02B4-F1D9-E731A19C2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原外擺線解析式 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3149D1-F94D-D311-88DC-B7ADCB6FA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D5BBE9-E919-6B7F-330A-BEDEB36E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6" name="內容版面配置區 10">
            <a:extLst>
              <a:ext uri="{FF2B5EF4-FFF2-40B4-BE49-F238E27FC236}">
                <a16:creationId xmlns:a16="http://schemas.microsoft.com/office/drawing/2014/main" id="{658E1B63-F03D-9DFD-72F6-80202D043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46" y="4184036"/>
            <a:ext cx="9001307" cy="11367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6E036F-D668-E86E-7E1F-3DB4CC616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39" y="2570865"/>
            <a:ext cx="8215318" cy="14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1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7ADED95E-BA33-4958-48B7-36613B8B7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233"/>
            <a:ext cx="7149019" cy="48955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CADDE1-74F5-8EB9-0436-8F03BE2A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FF7D0F9-DDCB-1ED6-320C-91FC9AE8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E38973-FA71-9795-4B2E-EB29074E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6">
                <a:extLst>
                  <a:ext uri="{FF2B5EF4-FFF2-40B4-BE49-F238E27FC236}">
                    <a16:creationId xmlns:a16="http://schemas.microsoft.com/office/drawing/2014/main" id="{D7A86AF4-CAD8-EE1A-9FF1-AAD51D1CAC3C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928176" y="1351722"/>
                <a:ext cx="5107140" cy="4478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23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  <m:r>
                      <a:rPr lang="en-US" altLang="zh-TW" b="0" i="1" kern="0" smtClea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−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</m:oMath>
                </a14:m>
                <a:endParaRPr lang="en-US" altLang="zh-TW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zh-TW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23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 – E</a:t>
                </a: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m:rPr>
                            <m:sty m:val="p"/>
                          </m:rP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R</m:t>
                        </m:r>
                      </m:e>
                    </m:acc>
                    <m:r>
                      <a:rPr lang="en-US" altLang="zh-TW" b="0" i="1" kern="0" smtClea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−</m:t>
                    </m:r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m:rPr>
                            <m:sty m:val="p"/>
                          </m:rP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R</m:t>
                        </m:r>
                      </m:e>
                    </m:acc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L</a:t>
                </a:r>
                <a:endParaRPr lang="en-US" altLang="zh-TW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6">
                <a:extLst>
                  <a:ext uri="{FF2B5EF4-FFF2-40B4-BE49-F238E27FC236}">
                    <a16:creationId xmlns:a16="http://schemas.microsoft.com/office/drawing/2014/main" id="{D7A86AF4-CAD8-EE1A-9FF1-AAD51D1CAC3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28176" y="1351722"/>
                <a:ext cx="5107140" cy="4478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90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48"/>
    </mc:Choice>
    <mc:Fallback xmlns="">
      <p:transition spd="slow" advTm="2834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A899F3A-F82B-B0FF-187E-AEC9A6B63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025"/>
            <a:ext cx="7149019" cy="48955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7148" y="1276163"/>
                <a:ext cx="519485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23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</m:e>
                    </m:acc>
                  </m:oMath>
                </a14:m>
                <a:endParaRPr lang="en-US" altLang="zh-TW" sz="2800" i="1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endParaRPr lang="en-US" altLang="zh-TW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</m:t>
                        </m:r>
                      </m:e>
                      <m:sub>
                        <m: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d>
                      <m:dPr>
                        <m:ctrlPr>
                          <a:rPr lang="en-US" altLang="zh-TW" sz="2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Q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cos</m:t>
                    </m:r>
                    <m:d>
                      <m:dPr>
                        <m:ctrlP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∅</m:t>
                        </m:r>
                        <m:r>
                          <a:rPr lang="en-US" altLang="zh-TW" sz="2800" b="0" i="0" kern="1200" baseline="-250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b="0" i="0" baseline="-250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altLang="zh-TW" sz="2800" b="0" i="1" kern="1200" baseline="-250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  + </m:t>
                      </m:r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Lcos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−∅</m:t>
                              </m:r>
                              <m:r>
                                <a:rPr lang="en-US" altLang="zh-TW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="0" i="0" baseline="-250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</m:t>
                        </m:r>
                      </m:e>
                      <m:sub>
                        <m:r>
                          <a:rPr lang="en-US" altLang="zh-TW" sz="2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d>
                      <m:dPr>
                        <m:ctrlPr>
                          <a:rPr lang="en-US" altLang="zh-TW" sz="2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Q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altLang="zh-TW" sz="2800" b="0" i="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sin</m:t>
                    </m:r>
                    <m:d>
                      <m:dPr>
                        <m:ctrlP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∅</m:t>
                        </m:r>
                        <m:r>
                          <a:rPr lang="en-US" altLang="zh-TW" sz="2800" b="0" i="0" kern="1200" baseline="-250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b="0" i="0" baseline="-250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altLang="zh-TW" sz="2800" b="0" i="1" kern="1200" baseline="-250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  +</m:t>
                      </m:r>
                      <m:r>
                        <a:rPr lang="en-US" altLang="zh-TW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−∅</m:t>
                              </m:r>
                              <m:r>
                                <a:rPr lang="en-US" altLang="zh-TW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altLang="zh-TW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="0" i="0" baseline="-250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148" y="1276163"/>
                <a:ext cx="5194852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698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EC421B6-07D9-63F0-FF66-6E5DD076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233"/>
            <a:ext cx="7149019" cy="48955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2005011"/>
                <a:ext cx="804407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3000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L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zh-TW" sz="30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TW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30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3000" b="0" i="0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en-US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30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RQcos</m:t>
                        </m:r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(∅2)</m:t>
                        </m:r>
                      </m:e>
                    </m:rad>
                    <m:r>
                      <a:rPr lang="en-US" altLang="zh-TW" sz="3000" i="1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30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30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Rr</m:t>
                    </m:r>
                  </m:oMath>
                </a14:m>
                <a:endParaRPr lang="en-US" altLang="zh-TW" sz="3000" kern="1200" baseline="-250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</a:endParaRPr>
              </a:p>
              <a:p>
                <a:endParaRPr lang="en-US" altLang="zh-TW" sz="30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05011"/>
                <a:ext cx="8044070" cy="4351338"/>
              </a:xfrm>
              <a:prstGeom prst="rect">
                <a:avLst/>
              </a:prstGeom>
              <a:blipFill>
                <a:blip r:embed="rId3"/>
                <a:stretch>
                  <a:fillRect l="-1515" t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29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BAC3464-1C7E-54F6-569F-5EA80FCA5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19" y="2041151"/>
            <a:ext cx="6896100" cy="31718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8885" y="1512326"/>
                <a:ext cx="804407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sz="3200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altLang="zh-TW" sz="320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TW" altLang="zh-TW" sz="32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zh-TW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zh-TW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TW" sz="3200" b="0" i="0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32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TW" sz="3200" b="0" i="1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32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3200" b="0" i="1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zh-TW" altLang="zh-TW" sz="3200" kern="1200" dirty="0">
                  <a:solidFill>
                    <a:schemeClr val="dk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32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85" y="1512326"/>
                <a:ext cx="8044070" cy="4351338"/>
              </a:xfrm>
              <a:prstGeom prst="rect">
                <a:avLst/>
              </a:prstGeom>
              <a:blipFill>
                <a:blip r:embed="rId3"/>
                <a:stretch>
                  <a:fillRect l="-17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91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825" y="1571824"/>
                <a:ext cx="11463131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</m:t>
                        </m:r>
                      </m:e>
                      <m:sub>
                        <m: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d>
                      <m:dPr>
                        <m:ctrlPr>
                          <a:rPr lang="en-US" altLang="zh-TW" sz="2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Q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cos</m:t>
                    </m:r>
                    <m:d>
                      <m:dPr>
                        <m:ctrlP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800" b="0" i="0" kern="1200" baseline="-250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b="0" i="0" baseline="-250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Lcos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−∅</m:t>
                            </m:r>
                            <m:r>
                              <a:rPr lang="en-US" altLang="zh-TW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TW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b="0" i="0" baseline="-2500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e>
                    </m:d>
                  </m:oMath>
                </a14:m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sz="2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altLang="zh-TW" sz="2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altLang="zh-TW" sz="2800" b="0" i="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800" b="0" i="0" kern="1200" baseline="-250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b="0" i="0" baseline="-250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−∅</m:t>
                            </m:r>
                            <m:r>
                              <a:rPr lang="en-US" altLang="zh-TW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b="0" i="0" baseline="-2500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e>
                    </m:d>
                  </m:oMath>
                </a14:m>
                <a:endParaRPr lang="en-US" altLang="zh-TW" dirty="0">
                  <a:solidFill>
                    <a:schemeClr val="dk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L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TW" altLang="zh-TW" sz="28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8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TW" sz="28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28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Q</m:t>
                            </m:r>
                          </m:e>
                          <m:sup>
                            <m:r>
                              <a:rPr lang="en-US" altLang="zh-TW" sz="28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RQcos</m:t>
                        </m:r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(∅2)</m:t>
                        </m:r>
                      </m:e>
                    </m:rad>
                    <m:r>
                      <a:rPr lang="en-US" altLang="zh-TW" sz="2800" i="1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Rr</m:t>
                    </m:r>
                  </m:oMath>
                </a14:m>
                <a:endParaRPr lang="en-US" altLang="zh-TW" sz="2800" kern="1200" baseline="-250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TW" altLang="zh-TW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zh-TW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zh-TW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(∅2)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altLang="zh-TW" sz="2800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dirty="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TW" baseline="-250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b="0" i="0" baseline="-250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TW" baseline="-250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=(1−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)∅</m:t>
                    </m:r>
                  </m:oMath>
                </a14:m>
                <a:r>
                  <a:rPr lang="zh-TW" alt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EN</m:t>
                    </m:r>
                    <m: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  <a:p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5" y="1571824"/>
                <a:ext cx="11463131" cy="4351338"/>
              </a:xfrm>
              <a:prstGeom prst="rect">
                <a:avLst/>
              </a:prstGeom>
              <a:blipFill>
                <a:blip r:embed="rId2"/>
                <a:stretch>
                  <a:fillRect l="-9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883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7542</TotalTime>
  <Words>1320</Words>
  <Application>Microsoft Office PowerPoint</Application>
  <PresentationFormat>寬螢幕</PresentationFormat>
  <Paragraphs>184</Paragraphs>
  <Slides>28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Menlo</vt:lpstr>
      <vt:lpstr>Arial</vt:lpstr>
      <vt:lpstr>Calibri</vt:lpstr>
      <vt:lpstr>Calibri Light</vt:lpstr>
      <vt:lpstr>Cambria Math</vt:lpstr>
      <vt:lpstr>Times New Roman</vt:lpstr>
      <vt:lpstr>Office 佈景主題</vt:lpstr>
      <vt:lpstr> Cycloid Reducer</vt:lpstr>
      <vt:lpstr>研究目標</vt:lpstr>
      <vt:lpstr>大綱</vt:lpstr>
      <vt:lpstr>新輪廓解析式</vt:lpstr>
      <vt:lpstr>外擺線解析式</vt:lpstr>
      <vt:lpstr>外擺線解析式</vt:lpstr>
      <vt:lpstr>外擺線解析式</vt:lpstr>
      <vt:lpstr>外擺線解析式</vt:lpstr>
      <vt:lpstr>外擺線解析式</vt:lpstr>
      <vt:lpstr>外擺線解析式</vt:lpstr>
      <vt:lpstr>新輪廓解析式</vt:lpstr>
      <vt:lpstr>內擺線解析式</vt:lpstr>
      <vt:lpstr>外擺線解析式</vt:lpstr>
      <vt:lpstr>外擺線解析式</vt:lpstr>
      <vt:lpstr>外擺線解析式</vt:lpstr>
      <vt:lpstr>外擺線解析式</vt:lpstr>
      <vt:lpstr>外擺線解析式</vt:lpstr>
      <vt:lpstr>外擺線解析式</vt:lpstr>
      <vt:lpstr>PowerPoint 簡報</vt:lpstr>
      <vt:lpstr>曲率半徑</vt:lpstr>
      <vt:lpstr>曲率半徑</vt:lpstr>
      <vt:lpstr>等效連桿</vt:lpstr>
      <vt:lpstr>曲率半徑</vt:lpstr>
      <vt:lpstr>曲率半徑</vt:lpstr>
      <vt:lpstr>PowerPoint 簡報</vt:lpstr>
      <vt:lpstr>位移方程式</vt:lpstr>
      <vt:lpstr>位移方程式</vt:lpstr>
      <vt:lpstr>未來目標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Cycloid Reducer</dc:title>
  <dc:creator>Ya 周</dc:creator>
  <cp:lastModifiedBy>Ya 周</cp:lastModifiedBy>
  <cp:revision>18</cp:revision>
  <dcterms:created xsi:type="dcterms:W3CDTF">2023-10-10T19:40:22Z</dcterms:created>
  <dcterms:modified xsi:type="dcterms:W3CDTF">2023-11-29T05:21:43Z</dcterms:modified>
</cp:coreProperties>
</file>